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DA600-21F4-3F67-4F0F-A0CC9C99CF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C9144F-A3DC-8F70-7B51-B0ACC67077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0DB2F5-5B3C-0061-5823-5B93C214E00B}"/>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5" name="Footer Placeholder 4">
            <a:extLst>
              <a:ext uri="{FF2B5EF4-FFF2-40B4-BE49-F238E27FC236}">
                <a16:creationId xmlns:a16="http://schemas.microsoft.com/office/drawing/2014/main" id="{4353F8A6-68C4-4B6B-B5B3-E367BEB12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1C307-71C7-8C30-F999-3C6C3913777C}"/>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2357301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EBB35-3D99-00AA-0182-0133443214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710AF0-39E1-096C-674A-FBCDE04AA6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7009D7-D18E-36CE-723D-9754212C013E}"/>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5" name="Footer Placeholder 4">
            <a:extLst>
              <a:ext uri="{FF2B5EF4-FFF2-40B4-BE49-F238E27FC236}">
                <a16:creationId xmlns:a16="http://schemas.microsoft.com/office/drawing/2014/main" id="{3C01A94A-F99C-6DBC-FF69-77443CB9F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ADC50-A651-FA80-E3C0-9EB692F6B9BF}"/>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1617289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EDFFD0-7462-F6C8-66A2-D6A4B4F76F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29EBEC-ED37-DFB4-FA85-FB673CDE9D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720C91-30BE-837E-B88B-C59CB3CA1CCA}"/>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5" name="Footer Placeholder 4">
            <a:extLst>
              <a:ext uri="{FF2B5EF4-FFF2-40B4-BE49-F238E27FC236}">
                <a16:creationId xmlns:a16="http://schemas.microsoft.com/office/drawing/2014/main" id="{BA5DD78E-8AF2-A1CB-0F03-6CA0CEDDC3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3A620-7639-319D-8619-DF55F9DD1B26}"/>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176835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661C-0036-A8ED-3828-4BEEAD2773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1A38D5-CBAE-FD11-6614-FE367E4553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63C1A-8E34-6473-3E56-C850853672EF}"/>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5" name="Footer Placeholder 4">
            <a:extLst>
              <a:ext uri="{FF2B5EF4-FFF2-40B4-BE49-F238E27FC236}">
                <a16:creationId xmlns:a16="http://schemas.microsoft.com/office/drawing/2014/main" id="{2E33B5F8-4719-1CDB-26D6-27DA257F1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4D618B-259B-07D3-AAB8-21B1A95BCC16}"/>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302681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1AA49-2C3D-BFC9-FD6A-17E7817EC9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C04500-5F31-C030-13D8-19FF8D2AE7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0B511D-2C96-144F-4EDE-417F42F789EE}"/>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5" name="Footer Placeholder 4">
            <a:extLst>
              <a:ext uri="{FF2B5EF4-FFF2-40B4-BE49-F238E27FC236}">
                <a16:creationId xmlns:a16="http://schemas.microsoft.com/office/drawing/2014/main" id="{A7152045-B6D6-141D-5EAE-CDBB3BE7EC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CFA656-1426-2E00-9E86-29253C121B9E}"/>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104821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EA743-4ED1-C8BD-4C40-BA03096EDB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E83CD6-DF8D-143C-8944-DD674C5219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DFA4EF-7099-40B8-3572-6F3CD153D7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275D83-EA88-D6A6-10F7-5864EFA01209}"/>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6" name="Footer Placeholder 5">
            <a:extLst>
              <a:ext uri="{FF2B5EF4-FFF2-40B4-BE49-F238E27FC236}">
                <a16:creationId xmlns:a16="http://schemas.microsoft.com/office/drawing/2014/main" id="{C8586704-3507-412B-9F35-888B3FA33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927520-BE9B-8B04-C647-6D493576690A}"/>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262343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785BE-A116-251A-7FC9-AF68F90AE3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C1138E-F9AA-55BE-F6FD-669EEBF7A8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46CABD-A54C-8750-EB75-1D0FC55FB3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D42173-AEFA-9276-9C79-76A6C1E95D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130DCC-341E-FADF-38B3-743DCC3385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A363B-9FF6-C433-DE09-F048407B29DD}"/>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8" name="Footer Placeholder 7">
            <a:extLst>
              <a:ext uri="{FF2B5EF4-FFF2-40B4-BE49-F238E27FC236}">
                <a16:creationId xmlns:a16="http://schemas.microsoft.com/office/drawing/2014/main" id="{E45D77F6-7245-67EC-9FAB-2BC188AECE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D03080-DC39-4AAE-72ED-6C470A711D1A}"/>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253704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524D7-836E-12BA-BF03-FD93ACDFD4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5FD11E-8745-D0CA-0B47-3CA4657E0D37}"/>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4" name="Footer Placeholder 3">
            <a:extLst>
              <a:ext uri="{FF2B5EF4-FFF2-40B4-BE49-F238E27FC236}">
                <a16:creationId xmlns:a16="http://schemas.microsoft.com/office/drawing/2014/main" id="{290FACAB-679D-F28A-738A-F6A3F38BB9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6B863A-5912-3D1F-9082-814C8762FC1E}"/>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145429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DAB77E-8054-6B5F-0FD8-03EDE57A0201}"/>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3" name="Footer Placeholder 2">
            <a:extLst>
              <a:ext uri="{FF2B5EF4-FFF2-40B4-BE49-F238E27FC236}">
                <a16:creationId xmlns:a16="http://schemas.microsoft.com/office/drawing/2014/main" id="{C156E6E9-2752-144F-AAD1-D95C946DBA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1349AE-72DF-7B7F-02CE-95C25F3606D3}"/>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275771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DD12B-F03F-74E4-3DAF-A9A7D09ED4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74B5BA-06C6-ECB1-7686-6E84E498DC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7D2994-C0B3-CB61-6C44-AE49DFD3C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A1ABDD-9EE3-3BF8-72CF-502F3FA71E7F}"/>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6" name="Footer Placeholder 5">
            <a:extLst>
              <a:ext uri="{FF2B5EF4-FFF2-40B4-BE49-F238E27FC236}">
                <a16:creationId xmlns:a16="http://schemas.microsoft.com/office/drawing/2014/main" id="{DD1719BE-3B5C-DA48-E4D1-D7088F4009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7ECF2-7D84-8545-A9E6-FF8812FF54E1}"/>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359671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2183C-FCCF-D4E5-B231-F504E0F8F8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FF2097-AEF1-8C77-923D-D65114C459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723FB4-00A9-5231-2C42-E65EC55210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429475-1439-62E2-F51C-BF8BF0A845CD}"/>
              </a:ext>
            </a:extLst>
          </p:cNvPr>
          <p:cNvSpPr>
            <a:spLocks noGrp="1"/>
          </p:cNvSpPr>
          <p:nvPr>
            <p:ph type="dt" sz="half" idx="10"/>
          </p:nvPr>
        </p:nvSpPr>
        <p:spPr/>
        <p:txBody>
          <a:bodyPr/>
          <a:lstStyle/>
          <a:p>
            <a:fld id="{4375AFC7-62CD-4C0D-87C5-D2805DD8650E}" type="datetimeFigureOut">
              <a:rPr lang="en-US" smtClean="0"/>
              <a:t>11/17/2022</a:t>
            </a:fld>
            <a:endParaRPr lang="en-US"/>
          </a:p>
        </p:txBody>
      </p:sp>
      <p:sp>
        <p:nvSpPr>
          <p:cNvPr id="6" name="Footer Placeholder 5">
            <a:extLst>
              <a:ext uri="{FF2B5EF4-FFF2-40B4-BE49-F238E27FC236}">
                <a16:creationId xmlns:a16="http://schemas.microsoft.com/office/drawing/2014/main" id="{79C0C966-86A0-A875-A572-C18AD2C0E1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383CAE-4077-7B0C-7A14-8804624B3B77}"/>
              </a:ext>
            </a:extLst>
          </p:cNvPr>
          <p:cNvSpPr>
            <a:spLocks noGrp="1"/>
          </p:cNvSpPr>
          <p:nvPr>
            <p:ph type="sldNum" sz="quarter" idx="12"/>
          </p:nvPr>
        </p:nvSpPr>
        <p:spPr/>
        <p:txBody>
          <a:bodyPr/>
          <a:lstStyle/>
          <a:p>
            <a:fld id="{D798EEF0-4CE7-47CB-8558-CD87F0FED48B}" type="slidenum">
              <a:rPr lang="en-US" smtClean="0"/>
              <a:t>‹#›</a:t>
            </a:fld>
            <a:endParaRPr lang="en-US"/>
          </a:p>
        </p:txBody>
      </p:sp>
    </p:spTree>
    <p:extLst>
      <p:ext uri="{BB962C8B-B14F-4D97-AF65-F5344CB8AC3E}">
        <p14:creationId xmlns:p14="http://schemas.microsoft.com/office/powerpoint/2010/main" val="1706934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1A9618-2CC5-9717-4F3C-B4CC8FE8E8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866911-7D9B-A23B-5A26-B1693B110B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220FF-E7D0-1E4C-8BEF-D2CA937248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5AFC7-62CD-4C0D-87C5-D2805DD8650E}" type="datetimeFigureOut">
              <a:rPr lang="en-US" smtClean="0"/>
              <a:t>11/17/2022</a:t>
            </a:fld>
            <a:endParaRPr lang="en-US"/>
          </a:p>
        </p:txBody>
      </p:sp>
      <p:sp>
        <p:nvSpPr>
          <p:cNvPr id="5" name="Footer Placeholder 4">
            <a:extLst>
              <a:ext uri="{FF2B5EF4-FFF2-40B4-BE49-F238E27FC236}">
                <a16:creationId xmlns:a16="http://schemas.microsoft.com/office/drawing/2014/main" id="{8C06F268-5B58-E482-C210-87EA44F83C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84D3A7-6EF3-C5F9-7E40-7497BF1928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8EEF0-4CE7-47CB-8558-CD87F0FED48B}" type="slidenum">
              <a:rPr lang="en-US" smtClean="0"/>
              <a:t>‹#›</a:t>
            </a:fld>
            <a:endParaRPr lang="en-US"/>
          </a:p>
        </p:txBody>
      </p:sp>
    </p:spTree>
    <p:extLst>
      <p:ext uri="{BB962C8B-B14F-4D97-AF65-F5344CB8AC3E}">
        <p14:creationId xmlns:p14="http://schemas.microsoft.com/office/powerpoint/2010/main" val="3561042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4ACB-AD68-AA98-0C46-176751821F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BB5E497-B862-A2C7-9174-D97F57B364F8}"/>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95D88B7-6093-B859-2F74-1B7DCC654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48637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Picture ANP .png">
            <a:extLst>
              <a:ext uri="{FF2B5EF4-FFF2-40B4-BE49-F238E27FC236}">
                <a16:creationId xmlns:a16="http://schemas.microsoft.com/office/drawing/2014/main" id="{BC618D2A-17EA-78E7-812A-DEBB679B731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164" y="0"/>
            <a:ext cx="9083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Content Placeholder 2">
            <a:extLst>
              <a:ext uri="{FF2B5EF4-FFF2-40B4-BE49-F238E27FC236}">
                <a16:creationId xmlns:a16="http://schemas.microsoft.com/office/drawing/2014/main" id="{A2981AF2-06B6-9E9A-EF54-651A4676442B}"/>
              </a:ext>
            </a:extLst>
          </p:cNvPr>
          <p:cNvSpPr>
            <a:spLocks noGrp="1"/>
          </p:cNvSpPr>
          <p:nvPr>
            <p:ph idx="1"/>
          </p:nvPr>
        </p:nvSpPr>
        <p:spPr>
          <a:xfrm>
            <a:off x="3810000" y="1676400"/>
            <a:ext cx="6705600" cy="2057400"/>
          </a:xfrm>
        </p:spPr>
        <p:txBody>
          <a:bodyPr/>
          <a:lstStyle/>
          <a:p>
            <a:pPr marL="0" indent="0" algn="ctr">
              <a:buNone/>
            </a:pPr>
            <a:endParaRPr lang="en-US" altLang="en-US"/>
          </a:p>
          <a:p>
            <a:pPr marL="0" indent="0" algn="ctr">
              <a:buNone/>
            </a:pPr>
            <a:r>
              <a:rPr lang="en-US" altLang="en-US">
                <a:latin typeface="Arial Black" panose="020B0A04020102020204" pitchFamily="34" charset="0"/>
              </a:rPr>
              <a:t>UNIT-1</a:t>
            </a:r>
          </a:p>
          <a:p>
            <a:pPr marL="0" indent="0" algn="ctr">
              <a:buNone/>
            </a:pPr>
            <a:endParaRPr lang="en-US" altLang="en-US">
              <a:latin typeface="Arial Black" panose="020B0A04020102020204" pitchFamily="34" charset="0"/>
            </a:endParaRPr>
          </a:p>
          <a:p>
            <a:pPr marL="0" indent="0" algn="ctr">
              <a:buNone/>
            </a:pPr>
            <a:r>
              <a:rPr lang="en-US" altLang="en-US" sz="2400">
                <a:latin typeface="Arial Black" panose="020B0A04020102020204" pitchFamily="34" charset="0"/>
              </a:rPr>
              <a:t>OVERVIEW OF FINANCIAL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Picture ANP .png">
            <a:extLst>
              <a:ext uri="{FF2B5EF4-FFF2-40B4-BE49-F238E27FC236}">
                <a16:creationId xmlns:a16="http://schemas.microsoft.com/office/drawing/2014/main" id="{C8C68363-059F-F8F9-8733-040EF67801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164" y="0"/>
            <a:ext cx="9083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Content Placeholder 2">
            <a:extLst>
              <a:ext uri="{FF2B5EF4-FFF2-40B4-BE49-F238E27FC236}">
                <a16:creationId xmlns:a16="http://schemas.microsoft.com/office/drawing/2014/main" id="{A29F53CE-18B4-4469-DC15-EACF9927FB7F}"/>
              </a:ext>
            </a:extLst>
          </p:cNvPr>
          <p:cNvSpPr>
            <a:spLocks noGrp="1"/>
          </p:cNvSpPr>
          <p:nvPr>
            <p:ph idx="1"/>
          </p:nvPr>
        </p:nvSpPr>
        <p:spPr>
          <a:xfrm>
            <a:off x="3810000" y="533400"/>
            <a:ext cx="6629400" cy="2895600"/>
          </a:xfrm>
        </p:spPr>
        <p:txBody>
          <a:bodyPr/>
          <a:lstStyle/>
          <a:p>
            <a:pPr marL="0" indent="0" algn="just">
              <a:buNone/>
            </a:pPr>
            <a:r>
              <a:rPr lang="en-US" altLang="en-US" sz="2400">
                <a:latin typeface="Arial" panose="020B0604020202020204" pitchFamily="34" charset="0"/>
                <a:cs typeface="Arial" panose="020B0604020202020204" pitchFamily="34" charset="0"/>
              </a:rPr>
              <a:t>The Financial System of any country is also known as Financial Sector. It consists of Individuals, Companies, Market and Governments that are involved in the activities of exchanging financial assets. It assists to mobilize the savings of the country to sectors that can make productive utilization of them.</a:t>
            </a:r>
          </a:p>
          <a:p>
            <a:pPr marL="0" indent="0" algn="just">
              <a:buNone/>
            </a:pPr>
            <a:endParaRPr lang="en-US" altLang="en-US" sz="240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25D7EBAB-CB34-E54F-238A-08803BD77BEA}"/>
              </a:ext>
            </a:extLst>
          </p:cNvPr>
          <p:cNvSpPr txBox="1">
            <a:spLocks/>
          </p:cNvSpPr>
          <p:nvPr/>
        </p:nvSpPr>
        <p:spPr bwMode="auto">
          <a:xfrm>
            <a:off x="3657600" y="2971800"/>
            <a:ext cx="6858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Font typeface="Arial" panose="020B0604020202020204" pitchFamily="34" charset="0"/>
              <a:buNone/>
            </a:pPr>
            <a:endParaRPr lang="en-US" altLang="en-US" sz="2400">
              <a:latin typeface="Arial" panose="020B0604020202020204" pitchFamily="34" charset="0"/>
            </a:endParaRPr>
          </a:p>
          <a:p>
            <a:pPr algn="just" eaLnBrk="1" hangingPunct="1">
              <a:buFont typeface="Arial" panose="020B0604020202020204" pitchFamily="34" charset="0"/>
              <a:buNone/>
            </a:pPr>
            <a:r>
              <a:rPr lang="en-US" altLang="en-US" sz="2400">
                <a:latin typeface="Arial" panose="020B0604020202020204" pitchFamily="34" charset="0"/>
              </a:rPr>
              <a:t>The economic development of the country depends upon a well- developed financial system. It offers a mechanism through which savings are transformed into investments. </a:t>
            </a:r>
          </a:p>
          <a:p>
            <a:pPr algn="just" eaLnBrk="1" hangingPunct="1">
              <a:buFont typeface="Arial" panose="020B0604020202020204" pitchFamily="34" charset="0"/>
              <a:buNone/>
            </a:pPr>
            <a:endParaRPr lang="en-US" altLang="en-US" sz="2400">
              <a:latin typeface="Arial" panose="020B0604020202020204" pitchFamily="34" charset="0"/>
            </a:endParaRPr>
          </a:p>
        </p:txBody>
      </p:sp>
      <p:sp>
        <p:nvSpPr>
          <p:cNvPr id="6" name="Content Placeholder 2">
            <a:extLst>
              <a:ext uri="{FF2B5EF4-FFF2-40B4-BE49-F238E27FC236}">
                <a16:creationId xmlns:a16="http://schemas.microsoft.com/office/drawing/2014/main" id="{99E2F02A-2C9E-7848-27CE-9EBA5D6B14B4}"/>
              </a:ext>
            </a:extLst>
          </p:cNvPr>
          <p:cNvSpPr txBox="1">
            <a:spLocks/>
          </p:cNvSpPr>
          <p:nvPr/>
        </p:nvSpPr>
        <p:spPr bwMode="auto">
          <a:xfrm>
            <a:off x="3733800" y="5181600"/>
            <a:ext cx="6629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Font typeface="Arial" panose="020B0604020202020204" pitchFamily="34" charset="0"/>
              <a:buNone/>
            </a:pPr>
            <a:r>
              <a:rPr lang="en-US" altLang="en-US" sz="2400">
                <a:latin typeface="Arial" panose="020B0604020202020204" pitchFamily="34" charset="0"/>
              </a:rPr>
              <a:t>The financial system is related with three terms i.e. Money, Credit and Finance.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Picture ANP .png">
            <a:extLst>
              <a:ext uri="{FF2B5EF4-FFF2-40B4-BE49-F238E27FC236}">
                <a16:creationId xmlns:a16="http://schemas.microsoft.com/office/drawing/2014/main" id="{FE42E6D2-D371-4651-119B-453D0DC0A6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164" y="-9525"/>
            <a:ext cx="9083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Content Placeholder 2">
            <a:extLst>
              <a:ext uri="{FF2B5EF4-FFF2-40B4-BE49-F238E27FC236}">
                <a16:creationId xmlns:a16="http://schemas.microsoft.com/office/drawing/2014/main" id="{8B06C382-CD9F-51C5-1357-4E323AA0BC22}"/>
              </a:ext>
            </a:extLst>
          </p:cNvPr>
          <p:cNvSpPr>
            <a:spLocks noGrp="1"/>
          </p:cNvSpPr>
          <p:nvPr>
            <p:ph idx="1"/>
          </p:nvPr>
        </p:nvSpPr>
        <p:spPr>
          <a:xfrm>
            <a:off x="3962400" y="609600"/>
            <a:ext cx="6553200" cy="1219200"/>
          </a:xfrm>
        </p:spPr>
        <p:txBody>
          <a:bodyPr/>
          <a:lstStyle/>
          <a:p>
            <a:pPr algn="just" eaLnBrk="1" hangingPunct="1"/>
            <a:r>
              <a:rPr lang="en-US" altLang="en-US" sz="2400">
                <a:latin typeface="Arial" panose="020B0604020202020204" pitchFamily="34" charset="0"/>
                <a:cs typeface="Arial" panose="020B0604020202020204" pitchFamily="34" charset="0"/>
              </a:rPr>
              <a:t>Money is the current medium of exchange or means of payment.</a:t>
            </a:r>
          </a:p>
        </p:txBody>
      </p:sp>
      <p:sp>
        <p:nvSpPr>
          <p:cNvPr id="4" name="Content Placeholder 2">
            <a:extLst>
              <a:ext uri="{FF2B5EF4-FFF2-40B4-BE49-F238E27FC236}">
                <a16:creationId xmlns:a16="http://schemas.microsoft.com/office/drawing/2014/main" id="{B6B2824F-C5C4-D7EB-9022-77DD6B6A4D6D}"/>
              </a:ext>
            </a:extLst>
          </p:cNvPr>
          <p:cNvSpPr txBox="1">
            <a:spLocks/>
          </p:cNvSpPr>
          <p:nvPr/>
        </p:nvSpPr>
        <p:spPr bwMode="auto">
          <a:xfrm>
            <a:off x="3962400" y="3429000"/>
            <a:ext cx="6553200" cy="2514600"/>
          </a:xfrm>
          <a:prstGeom prst="rect">
            <a:avLst/>
          </a:prstGeom>
          <a:noFill/>
          <a:ln w="9525">
            <a:noFill/>
            <a:miter lim="800000"/>
            <a:headEnd/>
            <a:tailEnd/>
          </a:ln>
        </p:spPr>
        <p:txBody>
          <a:bodyPr/>
          <a:lstStyle/>
          <a:p>
            <a:pPr algn="just" eaLnBrk="1" hangingPunct="1">
              <a:spcBef>
                <a:spcPct val="20000"/>
              </a:spcBef>
              <a:buFont typeface="Arial" panose="020B0604020202020204" pitchFamily="34" charset="0"/>
              <a:buNone/>
              <a:defRPr/>
            </a:pPr>
            <a:endParaRPr lang="en-US" altLang="en-US" sz="2400" dirty="0"/>
          </a:p>
          <a:p>
            <a:pPr marL="342900" indent="-342900" algn="just">
              <a:spcBef>
                <a:spcPct val="20000"/>
              </a:spcBef>
              <a:buFont typeface="Arial" panose="020B0604020202020204" pitchFamily="34" charset="0"/>
              <a:buChar char="•"/>
              <a:defRPr/>
            </a:pPr>
            <a:r>
              <a:rPr lang="en-US" altLang="en-US" sz="2400" dirty="0"/>
              <a:t>Finance refers to the monetary resources including ownership securities and debt. It also refers to the availability of money at the time when it is required.</a:t>
            </a:r>
          </a:p>
        </p:txBody>
      </p:sp>
      <p:sp>
        <p:nvSpPr>
          <p:cNvPr id="5" name="Content Placeholder 2">
            <a:extLst>
              <a:ext uri="{FF2B5EF4-FFF2-40B4-BE49-F238E27FC236}">
                <a16:creationId xmlns:a16="http://schemas.microsoft.com/office/drawing/2014/main" id="{23E5A9F5-1A6B-871C-58C3-BBE5CFE4633D}"/>
              </a:ext>
            </a:extLst>
          </p:cNvPr>
          <p:cNvSpPr txBox="1">
            <a:spLocks/>
          </p:cNvSpPr>
          <p:nvPr/>
        </p:nvSpPr>
        <p:spPr bwMode="auto">
          <a:xfrm>
            <a:off x="3962400" y="1524000"/>
            <a:ext cx="6553200" cy="2438400"/>
          </a:xfrm>
          <a:prstGeom prst="rect">
            <a:avLst/>
          </a:prstGeom>
          <a:noFill/>
          <a:ln w="9525">
            <a:noFill/>
            <a:miter lim="800000"/>
            <a:headEnd/>
            <a:tailEnd/>
          </a:ln>
        </p:spPr>
        <p:txBody>
          <a:bodyPr/>
          <a:lstStyle/>
          <a:p>
            <a:pPr marL="342900" indent="-342900" algn="just">
              <a:spcBef>
                <a:spcPct val="20000"/>
              </a:spcBef>
              <a:defRPr/>
            </a:pPr>
            <a:endParaRPr lang="en-US" altLang="en-US" sz="2400" dirty="0"/>
          </a:p>
          <a:p>
            <a:pPr marL="342900" indent="-342900" algn="just">
              <a:spcBef>
                <a:spcPct val="20000"/>
              </a:spcBef>
              <a:buFont typeface="Arial" pitchFamily="34" charset="0"/>
              <a:buChar char="•"/>
              <a:defRPr/>
            </a:pPr>
            <a:r>
              <a:rPr lang="en-US" altLang="en-US" sz="2400" dirty="0"/>
              <a:t>Credit is a sum of money to be refunded generally with interest, it defines to a debt of economic unit.</a:t>
            </a:r>
          </a:p>
          <a:p>
            <a:pPr algn="just" eaLnBrk="1" hangingPunct="1">
              <a:spcBef>
                <a:spcPct val="20000"/>
              </a:spcBef>
              <a:buFont typeface="Arial" panose="020B0604020202020204" pitchFamily="34" charset="0"/>
              <a:buNone/>
              <a:defRPr/>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Picture ANP .png">
            <a:extLst>
              <a:ext uri="{FF2B5EF4-FFF2-40B4-BE49-F238E27FC236}">
                <a16:creationId xmlns:a16="http://schemas.microsoft.com/office/drawing/2014/main" id="{BF75178C-E5A9-93FD-6FA6-24520DD37B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164" y="0"/>
            <a:ext cx="9083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a:extLst>
              <a:ext uri="{FF2B5EF4-FFF2-40B4-BE49-F238E27FC236}">
                <a16:creationId xmlns:a16="http://schemas.microsoft.com/office/drawing/2014/main" id="{F8516324-AB48-19FD-F534-D14806DF005B}"/>
              </a:ext>
            </a:extLst>
          </p:cNvPr>
          <p:cNvSpPr>
            <a:spLocks noGrp="1"/>
          </p:cNvSpPr>
          <p:nvPr>
            <p:ph type="title"/>
          </p:nvPr>
        </p:nvSpPr>
        <p:spPr>
          <a:xfrm>
            <a:off x="3810000" y="265114"/>
            <a:ext cx="6629400" cy="725487"/>
          </a:xfrm>
        </p:spPr>
        <p:txBody>
          <a:bodyPr/>
          <a:lstStyle/>
          <a:p>
            <a:pPr algn="l" eaLnBrk="1" hangingPunct="1"/>
            <a:r>
              <a:rPr lang="en-US" altLang="en-US" sz="2400" b="1">
                <a:latin typeface="Arial" panose="020B0604020202020204" pitchFamily="34" charset="0"/>
                <a:cs typeface="Arial" panose="020B0604020202020204" pitchFamily="34" charset="0"/>
              </a:rPr>
              <a:t>ROLE OF FINANCIAL SYSTEM</a:t>
            </a:r>
          </a:p>
        </p:txBody>
      </p:sp>
      <p:sp>
        <p:nvSpPr>
          <p:cNvPr id="2" name="Content Placeholder 2">
            <a:extLst>
              <a:ext uri="{FF2B5EF4-FFF2-40B4-BE49-F238E27FC236}">
                <a16:creationId xmlns:a16="http://schemas.microsoft.com/office/drawing/2014/main" id="{5EEFCE75-AC74-450B-71A8-EFC750F46C9B}"/>
              </a:ext>
            </a:extLst>
          </p:cNvPr>
          <p:cNvSpPr>
            <a:spLocks noGrp="1"/>
          </p:cNvSpPr>
          <p:nvPr>
            <p:ph idx="1"/>
          </p:nvPr>
        </p:nvSpPr>
        <p:spPr>
          <a:xfrm>
            <a:off x="3810000" y="1295400"/>
            <a:ext cx="6629400" cy="5410200"/>
          </a:xfrm>
        </p:spPr>
        <p:txBody>
          <a:bodyPr/>
          <a:lstStyle/>
          <a:p>
            <a:pPr algn="just" eaLnBrk="1" hangingPunct="1">
              <a:defRPr/>
            </a:pPr>
            <a:r>
              <a:rPr lang="en-US" altLang="en-US" sz="2000" b="1" dirty="0">
                <a:latin typeface="Arial" panose="020B0604020202020204" pitchFamily="34" charset="0"/>
                <a:cs typeface="Arial" panose="020B0604020202020204" pitchFamily="34" charset="0"/>
              </a:rPr>
              <a:t>Mobilization of Savings:- </a:t>
            </a:r>
            <a:r>
              <a:rPr lang="en-US" altLang="en-US" sz="2000" dirty="0">
                <a:latin typeface="Arial" panose="020B0604020202020204" pitchFamily="34" charset="0"/>
                <a:cs typeface="Arial" panose="020B0604020202020204" pitchFamily="34" charset="0"/>
              </a:rPr>
              <a:t>Financial system acts as a link between savers and investors. It assists in using the idle savings of people in effective and efficient way. The flow of savings is channelized by financial systems into productive investment.</a:t>
            </a:r>
          </a:p>
          <a:p>
            <a:pPr marL="0" indent="0" algn="just">
              <a:buNone/>
              <a:defRPr/>
            </a:pPr>
            <a:endParaRPr lang="en-US" altLang="en-US" sz="2000" dirty="0">
              <a:latin typeface="Arial" panose="020B0604020202020204" pitchFamily="34" charset="0"/>
              <a:cs typeface="Arial" panose="020B0604020202020204" pitchFamily="34" charset="0"/>
            </a:endParaRPr>
          </a:p>
          <a:p>
            <a:pPr algn="just" eaLnBrk="1" hangingPunct="1">
              <a:defRPr/>
            </a:pPr>
            <a:r>
              <a:rPr lang="en-US" altLang="en-US" sz="2000" b="1" dirty="0">
                <a:latin typeface="Arial" panose="020B0604020202020204" pitchFamily="34" charset="0"/>
                <a:cs typeface="Arial" panose="020B0604020202020204" pitchFamily="34" charset="0"/>
              </a:rPr>
              <a:t>Capital Formation:- </a:t>
            </a:r>
            <a:r>
              <a:rPr lang="en-US" altLang="en-US" sz="2000" dirty="0">
                <a:latin typeface="Arial" panose="020B0604020202020204" pitchFamily="34" charset="0"/>
                <a:cs typeface="Arial" panose="020B0604020202020204" pitchFamily="34" charset="0"/>
              </a:rPr>
              <a:t>Financial system offers a mechanism which facilitates in the capital formation of a country. It also helps to bring together the supply of savings and demand for investible funds in the process of capital formation.</a:t>
            </a:r>
          </a:p>
          <a:p>
            <a:pPr marL="0" indent="0" algn="just">
              <a:buNone/>
              <a:defRPr/>
            </a:pPr>
            <a:endParaRPr lang="en-US" altLang="en-US" sz="2000" dirty="0">
              <a:latin typeface="Arial" panose="020B0604020202020204" pitchFamily="34" charset="0"/>
              <a:cs typeface="Arial" panose="020B0604020202020204" pitchFamily="34" charset="0"/>
            </a:endParaRPr>
          </a:p>
          <a:p>
            <a:pPr algn="just" eaLnBrk="1" hangingPunct="1">
              <a:defRPr/>
            </a:pPr>
            <a:r>
              <a:rPr lang="en-US" altLang="en-US" sz="2000" b="1" dirty="0">
                <a:latin typeface="Arial" panose="020B0604020202020204" pitchFamily="34" charset="0"/>
                <a:cs typeface="Arial" panose="020B0604020202020204" pitchFamily="34" charset="0"/>
              </a:rPr>
              <a:t>Selection of Projects:- </a:t>
            </a:r>
            <a:r>
              <a:rPr lang="en-US" altLang="en-US" sz="2000" dirty="0">
                <a:latin typeface="Arial" panose="020B0604020202020204" pitchFamily="34" charset="0"/>
                <a:cs typeface="Arial" panose="020B0604020202020204" pitchFamily="34" charset="0"/>
              </a:rPr>
              <a:t>Financial system also plays an important role in choosing the viable projects to be funded. It also assists in reassessing the performance of these selected projects at regular intervals.</a:t>
            </a:r>
            <a:endParaRPr lang="en-US" altLang="en-US" sz="2000"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Picture ANP .png">
            <a:extLst>
              <a:ext uri="{FF2B5EF4-FFF2-40B4-BE49-F238E27FC236}">
                <a16:creationId xmlns:a16="http://schemas.microsoft.com/office/drawing/2014/main" id="{76E4F184-51D3-1A96-44E9-3733E6512D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164" y="-6350"/>
            <a:ext cx="9083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Content Placeholder 2">
            <a:extLst>
              <a:ext uri="{FF2B5EF4-FFF2-40B4-BE49-F238E27FC236}">
                <a16:creationId xmlns:a16="http://schemas.microsoft.com/office/drawing/2014/main" id="{1A8C7961-1526-F76F-FFF8-E68DAE283E8B}"/>
              </a:ext>
            </a:extLst>
          </p:cNvPr>
          <p:cNvSpPr>
            <a:spLocks noGrp="1"/>
          </p:cNvSpPr>
          <p:nvPr>
            <p:ph idx="1"/>
          </p:nvPr>
        </p:nvSpPr>
        <p:spPr>
          <a:xfrm>
            <a:off x="3810000" y="304801"/>
            <a:ext cx="6629400" cy="6278563"/>
          </a:xfrm>
        </p:spPr>
        <p:txBody>
          <a:bodyPr/>
          <a:lstStyle/>
          <a:p>
            <a:pPr algn="just" eaLnBrk="1" hangingPunct="1">
              <a:defRPr/>
            </a:pPr>
            <a:r>
              <a:rPr lang="en-US" altLang="en-US" sz="2000" b="1" dirty="0">
                <a:latin typeface="Arial" panose="020B0604020202020204" pitchFamily="34" charset="0"/>
                <a:cs typeface="Arial" panose="020B0604020202020204" pitchFamily="34" charset="0"/>
              </a:rPr>
              <a:t>Payment Mechanism:- </a:t>
            </a:r>
            <a:r>
              <a:rPr lang="en-US" altLang="en-US" sz="2000" dirty="0">
                <a:latin typeface="Arial" panose="020B0604020202020204" pitchFamily="34" charset="0"/>
                <a:cs typeface="Arial" panose="020B0604020202020204" pitchFamily="34" charset="0"/>
              </a:rPr>
              <a:t>Financial system of a country also acts as a payment mechanism for the sale and purchase of goods and services.</a:t>
            </a:r>
          </a:p>
          <a:p>
            <a:pPr algn="just" eaLnBrk="1" hangingPunct="1">
              <a:defRPr/>
            </a:pPr>
            <a:endParaRPr lang="en-US" altLang="en-US" sz="2000" b="1" dirty="0">
              <a:latin typeface="Arial" panose="020B0604020202020204" pitchFamily="34" charset="0"/>
              <a:cs typeface="Arial" panose="020B0604020202020204" pitchFamily="34" charset="0"/>
            </a:endParaRPr>
          </a:p>
          <a:p>
            <a:pPr algn="just" eaLnBrk="1" hangingPunct="1">
              <a:defRPr/>
            </a:pPr>
            <a:r>
              <a:rPr lang="en-US" altLang="en-US" sz="2000" b="1" dirty="0">
                <a:latin typeface="Arial" panose="020B0604020202020204" pitchFamily="34" charset="0"/>
                <a:cs typeface="Arial" panose="020B0604020202020204" pitchFamily="34" charset="0"/>
              </a:rPr>
              <a:t>Transfer of Resources:- </a:t>
            </a:r>
            <a:r>
              <a:rPr lang="en-US" altLang="en-US" sz="2000" dirty="0">
                <a:latin typeface="Arial" panose="020B0604020202020204" pitchFamily="34" charset="0"/>
                <a:cs typeface="Arial" panose="020B0604020202020204" pitchFamily="34" charset="0"/>
              </a:rPr>
              <a:t>Financial system plays a significant role in transferring the resources from one place to another. It offers an effective mechanism to transfer the resources across geographic boundaries.</a:t>
            </a:r>
          </a:p>
          <a:p>
            <a:pPr algn="just" eaLnBrk="1" hangingPunct="1">
              <a:defRPr/>
            </a:pPr>
            <a:endParaRPr lang="en-US" altLang="en-US" sz="2000" dirty="0">
              <a:latin typeface="Arial" panose="020B0604020202020204" pitchFamily="34" charset="0"/>
              <a:cs typeface="Arial" panose="020B0604020202020204" pitchFamily="34" charset="0"/>
            </a:endParaRPr>
          </a:p>
          <a:p>
            <a:pPr algn="just" eaLnBrk="1" hangingPunct="1">
              <a:defRPr/>
            </a:pPr>
            <a:r>
              <a:rPr lang="en-US" altLang="en-US" sz="2000" b="1" dirty="0">
                <a:latin typeface="Arial" panose="020B0604020202020204" pitchFamily="34" charset="0"/>
                <a:cs typeface="Arial" panose="020B0604020202020204" pitchFamily="34" charset="0"/>
              </a:rPr>
              <a:t>Minimizing the Risk:- </a:t>
            </a:r>
            <a:r>
              <a:rPr lang="en-US" altLang="en-US" sz="2000" dirty="0">
                <a:latin typeface="Arial" panose="020B0604020202020204" pitchFamily="34" charset="0"/>
                <a:cs typeface="Arial" panose="020B0604020202020204" pitchFamily="34" charset="0"/>
              </a:rPr>
              <a:t>There is a great risk involved in the process of mobilizing the savings and allocation of credit. Financial system assists in managing and controlling the risk by providing safe modes of investment.</a:t>
            </a:r>
          </a:p>
          <a:p>
            <a:pPr algn="just" eaLnBrk="1" hangingPunct="1">
              <a:defRPr/>
            </a:pPr>
            <a:endParaRPr lang="en-US" altLang="en-US" sz="2000" dirty="0">
              <a:latin typeface="Arial" panose="020B0604020202020204" pitchFamily="34" charset="0"/>
              <a:cs typeface="Arial" panose="020B0604020202020204" pitchFamily="34" charset="0"/>
            </a:endParaRPr>
          </a:p>
          <a:p>
            <a:pPr algn="just" eaLnBrk="1" hangingPunct="1">
              <a:defRPr/>
            </a:pPr>
            <a:r>
              <a:rPr lang="en-US" altLang="en-US" sz="2000" b="1" dirty="0">
                <a:latin typeface="Arial" panose="020B0604020202020204" pitchFamily="34" charset="0"/>
                <a:cs typeface="Arial" panose="020B0604020202020204" pitchFamily="34" charset="0"/>
              </a:rPr>
              <a:t>Reducing the cost of transactions:- </a:t>
            </a:r>
            <a:r>
              <a:rPr lang="en-US" altLang="en-US" sz="2000" dirty="0">
                <a:latin typeface="Arial" panose="020B0604020202020204" pitchFamily="34" charset="0"/>
                <a:cs typeface="Arial" panose="020B0604020202020204" pitchFamily="34" charset="0"/>
              </a:rPr>
              <a:t>Financial system also helps in lowering the cost of transactions which results in increased returns.</a:t>
            </a:r>
          </a:p>
          <a:p>
            <a:pPr marL="0" indent="0" algn="just">
              <a:buNone/>
              <a:defRPr/>
            </a:pPr>
            <a:endParaRPr lang="en-US" altLang="en-US" sz="2000"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403</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ROLE OF FINANCIAL SYSTEM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2</cp:revision>
  <dcterms:created xsi:type="dcterms:W3CDTF">2022-11-17T07:55:30Z</dcterms:created>
  <dcterms:modified xsi:type="dcterms:W3CDTF">2022-11-17T07:56:21Z</dcterms:modified>
</cp:coreProperties>
</file>